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7" r:id="rId4"/>
    <p:sldId id="268" r:id="rId5"/>
    <p:sldId id="264" r:id="rId6"/>
    <p:sldId id="263" r:id="rId7"/>
    <p:sldId id="272" r:id="rId8"/>
    <p:sldId id="257" r:id="rId9"/>
    <p:sldId id="269" r:id="rId10"/>
    <p:sldId id="270" r:id="rId11"/>
    <p:sldId id="260" r:id="rId12"/>
    <p:sldId id="261" r:id="rId13"/>
    <p:sldId id="271" r:id="rId14"/>
    <p:sldId id="276" r:id="rId15"/>
    <p:sldId id="265" r:id="rId16"/>
    <p:sldId id="258" r:id="rId17"/>
    <p:sldId id="262" r:id="rId18"/>
    <p:sldId id="259" r:id="rId19"/>
    <p:sldId id="266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3" d="100"/>
          <a:sy n="133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30F88-24D9-4341-9BEC-5BD8F3B019EF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0840B-C74E-455D-9159-3492D7E6E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Bile has Taught Me, etc.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4525963"/>
          </a:xfrm>
        </p:spPr>
        <p:txBody>
          <a:bodyPr/>
          <a:lstStyle/>
          <a:p>
            <a:r>
              <a:rPr lang="en-US" dirty="0" smtClean="0"/>
              <a:t>I2C Bus Sharing</a:t>
            </a:r>
          </a:p>
          <a:p>
            <a:r>
              <a:rPr lang="en-US" dirty="0" smtClean="0"/>
              <a:t>LIDAR pan &amp; tilt scanning</a:t>
            </a:r>
          </a:p>
          <a:p>
            <a:r>
              <a:rPr lang="en-US" dirty="0" smtClean="0"/>
              <a:t>LIDAR FOV, ROI, Accuracy</a:t>
            </a:r>
          </a:p>
          <a:p>
            <a:r>
              <a:rPr lang="en-US" dirty="0" smtClean="0"/>
              <a:t>Encoders &amp; PID</a:t>
            </a:r>
          </a:p>
          <a:p>
            <a:r>
              <a:rPr lang="en-US" dirty="0" smtClean="0"/>
              <a:t>ROV-E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ROV-E</a:t>
            </a:r>
            <a:endParaRPr lang="en-US" dirty="0"/>
          </a:p>
        </p:txBody>
      </p:sp>
      <p:pic>
        <p:nvPicPr>
          <p:cNvPr id="3" name="Picture 2" descr="rove-e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133600"/>
            <a:ext cx="4301287" cy="4410075"/>
          </a:xfrm>
          <a:prstGeom prst="rect">
            <a:avLst/>
          </a:prstGeom>
        </p:spPr>
      </p:pic>
      <p:pic>
        <p:nvPicPr>
          <p:cNvPr id="4" name="Picture 3" descr="rove-e 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1737" y="2133600"/>
            <a:ext cx="3944587" cy="4416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Imag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32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h chassis idea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332" y="-504"/>
            <a:ext cx="7395468" cy="6858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  <p:pic>
        <p:nvPicPr>
          <p:cNvPr id="3" name="Picture 2" descr="rh chassis calc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554397"/>
            <a:ext cx="8229600" cy="49467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BOM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81001" y="914390"/>
          <a:ext cx="8610600" cy="5715008"/>
        </p:xfrm>
        <a:graphic>
          <a:graphicData uri="http://schemas.openxmlformats.org/drawingml/2006/table">
            <a:tbl>
              <a:tblPr/>
              <a:tblGrid>
                <a:gridCol w="3193786"/>
                <a:gridCol w="1747359"/>
                <a:gridCol w="563038"/>
                <a:gridCol w="465963"/>
                <a:gridCol w="563038"/>
                <a:gridCol w="504792"/>
                <a:gridCol w="747483"/>
                <a:gridCol w="825141"/>
              </a:tblGrid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Curiosity Killed the Cat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price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qty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ext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2" PVC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Charlotte Pipe 2-in x 10-ft 280 Sch 40 Solidcore PVC DWV Pipe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23832 Model # PVC 07200 0600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8.86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8.86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Charlotte Pipe 2-in dia 45-Degree PVC Schedule 40 Elbow Fitting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23338 Model # PVC 00321 1000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1.08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2.16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8497">
                <a:tc>
                  <a:txBody>
                    <a:bodyPr/>
                    <a:lstStyle/>
                    <a:p>
                      <a:pPr algn="l" fontAlgn="b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Charlotte Pipe 2-in dia PVC Cap Fitting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526972 Model # PVC 02116 1600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2.20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8.80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3" PVC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Charlotte Pipe 3-in x 10-ft 260-PSI PVC Pipe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tem # 87669 Model # PVC 07300 0600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18.78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Charlotte Pipe 3-in dia 45-Degree PVC Schedule 40 Elbow Fitting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23339 Model # PVC 00321 1200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2.84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3-in dia PVC Cap Fitting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22686 Model # 3P06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1.98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4" PVC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Charlotte Pipe 4-in x 10-ft 220-PSI PVC Pipe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87673 Model # PVC 07400 0600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19.08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4-in dia 45-Degree PVC Elbow Fitting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24124 Model # 4P03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1.98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4-in dia PVC Cap Fitting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24132 Model # 4P06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2.39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green?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Wheels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6-3/4-in Dia PVC Sewer Drain Cap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122863 Model # 6P06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6.28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37.68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misc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Oatey 8-fl oz PVC Cement And Primer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452387 Model # 30232L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9.98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all purpose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Oatey 8-fl oz PVC Cement And Primer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Item # 150887 Model # 30244L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8.48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8.48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Lowe's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 clear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Servos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CM-785HB Servo Gearbox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CM-785HB-7-A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129.98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259.96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Servo City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1281 oz-in @6V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CM-D950TW-180 Servo Gearbox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CM-D950TW-180-7-S-L-A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237.98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Servo City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2821 oz-in @6V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3402 oz-in @7.4V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Standard Hub Shaft ServoBlock™ (24T Spline)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637110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26.99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107.96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Servo City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HS-645MG Servo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32645S00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29.99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119.96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Servo City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133 oz-in @6V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HS-5645MG Servo (digital)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35645S00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39.99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misc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24.0” Aluminum Channel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585466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15.99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63.96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Servo City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Actobotics X-Rail 24"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565074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7.99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          -  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Servo City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7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$      617.82 </a:t>
                      </a: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154" marR="5154" marT="5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mars-rover-curiosity 964x5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54498"/>
            <a:ext cx="9144000" cy="55490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G_27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G_27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G_27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D-042-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009" y="0"/>
            <a:ext cx="781998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voblock_standard_hitech_main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981200"/>
            <a:ext cx="2286000" cy="2750820"/>
          </a:xfrm>
          <a:prstGeom prst="rect">
            <a:avLst/>
          </a:prstGeom>
        </p:spPr>
      </p:pic>
      <p:pic>
        <p:nvPicPr>
          <p:cNvPr id="4" name="Picture 3" descr="sb608sh_hitec_servoblocks_hub_shaft_-_ball_bearing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2209800"/>
            <a:ext cx="2381250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 Expander (</a:t>
            </a:r>
            <a:r>
              <a:rPr lang="en-US" dirty="0" err="1" smtClean="0"/>
              <a:t>Adafruit</a:t>
            </a:r>
            <a:r>
              <a:rPr lang="en-US" dirty="0" smtClean="0"/>
              <a:t> # 2717)</a:t>
            </a:r>
            <a:endParaRPr lang="en-US" dirty="0"/>
          </a:p>
        </p:txBody>
      </p:sp>
      <p:pic>
        <p:nvPicPr>
          <p:cNvPr id="3" name="Picture 2" descr="2717-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654247"/>
            <a:ext cx="6019800" cy="4517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 Expander (</a:t>
            </a:r>
            <a:r>
              <a:rPr lang="en-US" dirty="0" err="1" smtClean="0"/>
              <a:t>Adafruit</a:t>
            </a:r>
            <a:r>
              <a:rPr lang="en-US" dirty="0" smtClean="0"/>
              <a:t> # 2717)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#define TCAADDR 0x70</a:t>
            </a:r>
          </a:p>
          <a:p>
            <a:r>
              <a:rPr lang="en-US" dirty="0" smtClean="0"/>
              <a:t>void </a:t>
            </a:r>
            <a:r>
              <a:rPr lang="en-US" dirty="0" err="1" smtClean="0"/>
              <a:t>tcaselect</a:t>
            </a:r>
            <a:r>
              <a:rPr lang="en-US" dirty="0" smtClean="0"/>
              <a:t>(uint8_t </a:t>
            </a:r>
            <a:r>
              <a:rPr lang="en-US" dirty="0" err="1" smtClean="0"/>
              <a:t>i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if (</a:t>
            </a:r>
            <a:r>
              <a:rPr lang="en-US" dirty="0" err="1" smtClean="0"/>
              <a:t>i</a:t>
            </a:r>
            <a:r>
              <a:rPr lang="en-US" dirty="0" smtClean="0"/>
              <a:t> &gt; 7) return;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Wire.beginTransmission</a:t>
            </a:r>
            <a:r>
              <a:rPr lang="en-US" dirty="0" smtClean="0"/>
              <a:t>(TCAADDR);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Wire.write</a:t>
            </a:r>
            <a:r>
              <a:rPr lang="en-US" dirty="0" smtClean="0"/>
              <a:t>(1 &lt;&lt; </a:t>
            </a:r>
            <a:r>
              <a:rPr lang="en-US" dirty="0" err="1" smtClean="0"/>
              <a:t>i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Wire.endTransmission</a:t>
            </a:r>
            <a:r>
              <a:rPr lang="en-US" dirty="0" smtClean="0"/>
              <a:t>();  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err="1" smtClean="0"/>
              <a:t>tcaselect</a:t>
            </a:r>
            <a:r>
              <a:rPr lang="en-US" dirty="0" smtClean="0"/>
              <a:t>(0);  // or 1, 2, etc.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Where’s Waldo?</a:t>
            </a:r>
            <a:endParaRPr lang="en-US" dirty="0"/>
          </a:p>
        </p:txBody>
      </p:sp>
      <p:pic>
        <p:nvPicPr>
          <p:cNvPr id="3" name="Picture 2" descr="scan chart din table 2 avg readings chart 7 de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There he is!</a:t>
            </a:r>
            <a:endParaRPr lang="en-US" dirty="0"/>
          </a:p>
        </p:txBody>
      </p:sp>
      <p:pic>
        <p:nvPicPr>
          <p:cNvPr id="3" name="Picture 2" descr="scan chart din table 2 avg readings chart 7 deg marked u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28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PID </a:t>
            </a:r>
            <a:r>
              <a:rPr lang="en-US" dirty="0" err="1" smtClean="0"/>
              <a:t>lite</a:t>
            </a:r>
            <a:r>
              <a:rPr lang="en-US" dirty="0" smtClean="0"/>
              <a:t> for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PID control (proportional, integral, differential)</a:t>
            </a:r>
          </a:p>
          <a:p>
            <a:r>
              <a:rPr lang="en-US" dirty="0" smtClean="0"/>
              <a:t>read encoders @ interval (100 ms), find count difference (IC)</a:t>
            </a:r>
          </a:p>
          <a:p>
            <a:r>
              <a:rPr lang="en-US" dirty="0" smtClean="0"/>
              <a:t>reduce A or B throttle (T) until counts are equal (delta throttle: DT)</a:t>
            </a:r>
          </a:p>
          <a:p>
            <a:r>
              <a:rPr lang="en-US" dirty="0" smtClean="0"/>
              <a:t>PID inputs:</a:t>
            </a:r>
          </a:p>
          <a:p>
            <a:r>
              <a:rPr lang="en-US" dirty="0" smtClean="0"/>
              <a:t>interval count error (IC) = since last read (proportional)</a:t>
            </a:r>
          </a:p>
          <a:p>
            <a:r>
              <a:rPr lang="en-US" dirty="0" smtClean="0"/>
              <a:t>accumulated count error (TC) = since start of move (integral)</a:t>
            </a:r>
          </a:p>
          <a:p>
            <a:r>
              <a:rPr lang="en-US" dirty="0" smtClean="0"/>
              <a:t>interval count error change (</a:t>
            </a:r>
            <a:r>
              <a:rPr lang="en-US" dirty="0" err="1" smtClean="0"/>
              <a:t>IC</a:t>
            </a:r>
            <a:r>
              <a:rPr lang="en-US" sz="3100" baseline="-25000" dirty="0" err="1" smtClean="0"/>
              <a:t>n</a:t>
            </a:r>
            <a:r>
              <a:rPr lang="en-US" dirty="0" smtClean="0"/>
              <a:t> - IC</a:t>
            </a:r>
            <a:r>
              <a:rPr lang="en-US" baseline="-25000" dirty="0" smtClean="0"/>
              <a:t>n-1</a:t>
            </a:r>
            <a:r>
              <a:rPr lang="en-US" dirty="0" smtClean="0"/>
              <a:t>) = difference in IC since last read (differential)</a:t>
            </a:r>
          </a:p>
          <a:p>
            <a:r>
              <a:rPr lang="en-US" dirty="0" smtClean="0"/>
              <a:t>delta throttle calculation:</a:t>
            </a:r>
          </a:p>
          <a:p>
            <a:r>
              <a:rPr lang="en-US" dirty="0" smtClean="0"/>
              <a:t>DT = (</a:t>
            </a:r>
            <a:r>
              <a:rPr lang="en-US" dirty="0" err="1" smtClean="0"/>
              <a:t>Kp</a:t>
            </a:r>
            <a:r>
              <a:rPr lang="en-US" dirty="0" smtClean="0"/>
              <a:t>*IC + </a:t>
            </a:r>
            <a:r>
              <a:rPr lang="en-US" dirty="0" err="1" smtClean="0"/>
              <a:t>Ki</a:t>
            </a:r>
            <a:r>
              <a:rPr lang="en-US" dirty="0" smtClean="0"/>
              <a:t>*TC + </a:t>
            </a:r>
            <a:r>
              <a:rPr lang="en-US" dirty="0" err="1" smtClean="0"/>
              <a:t>Kd</a:t>
            </a:r>
            <a:r>
              <a:rPr lang="en-US" dirty="0" smtClean="0"/>
              <a:t>*(</a:t>
            </a:r>
            <a:r>
              <a:rPr lang="en-US" dirty="0" err="1" smtClean="0"/>
              <a:t>IC</a:t>
            </a:r>
            <a:r>
              <a:rPr lang="en-US" sz="3100" baseline="-25000" dirty="0" err="1" smtClean="0"/>
              <a:t>n</a:t>
            </a:r>
            <a:r>
              <a:rPr lang="en-US" dirty="0" smtClean="0"/>
              <a:t> - IC</a:t>
            </a:r>
            <a:r>
              <a:rPr lang="en-US" baseline="-25000" dirty="0" smtClean="0"/>
              <a:t>n-1</a:t>
            </a:r>
            <a:r>
              <a:rPr lang="en-US" dirty="0" smtClean="0"/>
              <a:t>)) * </a:t>
            </a:r>
            <a:r>
              <a:rPr lang="en-US" dirty="0" err="1" smtClean="0"/>
              <a:t>speedLeft</a:t>
            </a:r>
            <a:r>
              <a:rPr lang="en-US" dirty="0" smtClean="0"/>
              <a:t>/255;</a:t>
            </a:r>
          </a:p>
          <a:p>
            <a:r>
              <a:rPr lang="en-US" dirty="0" smtClean="0"/>
              <a:t>determine </a:t>
            </a:r>
            <a:r>
              <a:rPr lang="en-US" dirty="0" err="1" smtClean="0"/>
              <a:t>Kp</a:t>
            </a:r>
            <a:r>
              <a:rPr lang="en-US" dirty="0" smtClean="0"/>
              <a:t>, </a:t>
            </a:r>
            <a:r>
              <a:rPr lang="en-US" dirty="0" err="1" smtClean="0"/>
              <a:t>Ki</a:t>
            </a:r>
            <a:r>
              <a:rPr lang="en-US" dirty="0" smtClean="0"/>
              <a:t>, </a:t>
            </a:r>
            <a:r>
              <a:rPr lang="en-US" dirty="0" err="1" smtClean="0"/>
              <a:t>Kd</a:t>
            </a:r>
            <a:r>
              <a:rPr lang="en-US" dirty="0" smtClean="0"/>
              <a:t> experimentally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ROV-E</a:t>
            </a:r>
            <a:endParaRPr lang="en-US" dirty="0"/>
          </a:p>
        </p:txBody>
      </p:sp>
      <p:pic>
        <p:nvPicPr>
          <p:cNvPr id="3" name="Picture 2" descr="rove-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438400"/>
            <a:ext cx="4419600" cy="3922395"/>
          </a:xfrm>
          <a:prstGeom prst="rect">
            <a:avLst/>
          </a:prstGeom>
        </p:spPr>
      </p:pic>
      <p:pic>
        <p:nvPicPr>
          <p:cNvPr id="4" name="Picture 3" descr="os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3422" y="2438400"/>
            <a:ext cx="4647977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559</Words>
  <Application>Microsoft Office PowerPoint</Application>
  <PresentationFormat>On-screen Show (4:3)</PresentationFormat>
  <Paragraphs>159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What Bile has Taught Me, etc.</vt:lpstr>
      <vt:lpstr>Slide 2</vt:lpstr>
      <vt:lpstr>I2C Expander (Adafruit # 2717)</vt:lpstr>
      <vt:lpstr>I2C Expander (Adafruit # 2717)</vt:lpstr>
      <vt:lpstr>Where’s Waldo?</vt:lpstr>
      <vt:lpstr>There he is!</vt:lpstr>
      <vt:lpstr>Slide 7</vt:lpstr>
      <vt:lpstr>PID lite for Arduino</vt:lpstr>
      <vt:lpstr>ROV-E</vt:lpstr>
      <vt:lpstr>ROV-E</vt:lpstr>
      <vt:lpstr>Slide 11</vt:lpstr>
      <vt:lpstr>Slide 12</vt:lpstr>
      <vt:lpstr>Calculations</vt:lpstr>
      <vt:lpstr>BOM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Bile has Taught Me</dc:title>
  <dc:creator>Ralph Hipps</dc:creator>
  <cp:lastModifiedBy>Ralph Hipps</cp:lastModifiedBy>
  <cp:revision>18</cp:revision>
  <dcterms:created xsi:type="dcterms:W3CDTF">2018-08-30T05:09:54Z</dcterms:created>
  <dcterms:modified xsi:type="dcterms:W3CDTF">2018-09-29T00:34:31Z</dcterms:modified>
</cp:coreProperties>
</file>